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7.xml"/><Relationship Id="rId33" Type="http://schemas.openxmlformats.org/officeDocument/2006/relationships/font" Target="fonts/MavenPro-bold.fntdata"/><Relationship Id="rId10" Type="http://schemas.openxmlformats.org/officeDocument/2006/relationships/slide" Target="slides/slide6.xml"/><Relationship Id="rId32" Type="http://schemas.openxmlformats.org/officeDocument/2006/relationships/font" Target="fonts/MavenPro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b98cfac0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b98cfac0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b98cfac04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b98cfac0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b98cfac0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b98cfac0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b98cfac0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b98cfac0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b98cfac0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b98cfac0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b98cfac04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b98cfac04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b98cfac0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b98cfac0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b98cfac04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b98cfac0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b98cfac04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b98cfac0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b98cfac04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b98cfac0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b98cfac0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b98cfac0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b98cfac04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b98cfac04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b98cfac0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b98cfac0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b98cfac0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b98cfac0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b98cfac0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b98cfac0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b98cfac0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b98cfac0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b98cfac0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b98cfac0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b98cfac0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b98cfac0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b98cfac0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b98cfac0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b98cfac0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b98cfac0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b98cfac04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b98cfac04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b98cfac0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b98cfac0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Analytics in OpenCV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880275" y="3205050"/>
            <a:ext cx="5064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Presented by </a:t>
            </a:r>
            <a:r>
              <a:rPr lang="en-GB" sz="1800">
                <a:solidFill>
                  <a:srgbClr val="FFFFFF"/>
                </a:solidFill>
              </a:rPr>
              <a:t>Roland Gavrilescu (@Roland)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Thresholds</a:t>
            </a:r>
            <a:endParaRPr/>
          </a:p>
        </p:txBody>
      </p:sp>
      <p:pic>
        <p:nvPicPr>
          <p:cNvPr id="334" name="Google Shape;334;p22"/>
          <p:cNvPicPr preferRelativeResize="0"/>
          <p:nvPr/>
        </p:nvPicPr>
        <p:blipFill rotWithShape="1">
          <a:blip r:embed="rId3">
            <a:alphaModFix/>
          </a:blip>
          <a:srcRect b="0" l="18257" r="22981" t="0"/>
          <a:stretch/>
        </p:blipFill>
        <p:spPr>
          <a:xfrm>
            <a:off x="5051125" y="138600"/>
            <a:ext cx="3811323" cy="50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75" y="1897400"/>
            <a:ext cx="4442275" cy="22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Adaptive Thresholds</a:t>
            </a:r>
            <a:endParaRPr/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>
            <a:alphaModFix/>
          </a:blip>
          <a:srcRect b="0" l="-1006" r="10344" t="52861"/>
          <a:stretch/>
        </p:blipFill>
        <p:spPr>
          <a:xfrm>
            <a:off x="4170355" y="1597875"/>
            <a:ext cx="4894471" cy="23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3"/>
          <p:cNvPicPr preferRelativeResize="0"/>
          <p:nvPr/>
        </p:nvPicPr>
        <p:blipFill rotWithShape="1">
          <a:blip r:embed="rId4">
            <a:alphaModFix/>
          </a:blip>
          <a:srcRect b="0" l="2094" r="6053" t="0"/>
          <a:stretch/>
        </p:blipFill>
        <p:spPr>
          <a:xfrm>
            <a:off x="0" y="1559963"/>
            <a:ext cx="4463175" cy="24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Histogram</a:t>
            </a:r>
            <a:endParaRPr/>
          </a:p>
        </p:txBody>
      </p:sp>
      <p:sp>
        <p:nvSpPr>
          <p:cNvPr id="348" name="Google Shape;348;p24"/>
          <p:cNvSpPr txBox="1"/>
          <p:nvPr>
            <p:ph idx="1" type="body"/>
          </p:nvPr>
        </p:nvSpPr>
        <p:spPr>
          <a:xfrm>
            <a:off x="135850" y="1990050"/>
            <a:ext cx="54039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Tonal distribution in a digital image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Plots number of pixels for each tonal value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9" name="Google Shape;349;p24"/>
          <p:cNvPicPr preferRelativeResize="0"/>
          <p:nvPr/>
        </p:nvPicPr>
        <p:blipFill rotWithShape="1">
          <a:blip r:embed="rId3">
            <a:alphaModFix/>
          </a:blip>
          <a:srcRect b="1758" l="0" r="0" t="0"/>
          <a:stretch/>
        </p:blipFill>
        <p:spPr>
          <a:xfrm>
            <a:off x="5539750" y="90550"/>
            <a:ext cx="3604300" cy="50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Otsu’s Binarization</a:t>
            </a:r>
            <a:endParaRPr/>
          </a:p>
        </p:txBody>
      </p:sp>
      <p:pic>
        <p:nvPicPr>
          <p:cNvPr id="355" name="Google Shape;355;p25"/>
          <p:cNvPicPr preferRelativeResize="0"/>
          <p:nvPr/>
        </p:nvPicPr>
        <p:blipFill rotWithShape="1">
          <a:blip r:embed="rId3">
            <a:alphaModFix/>
          </a:blip>
          <a:srcRect b="6195" l="9623" r="11945" t="4662"/>
          <a:stretch/>
        </p:blipFill>
        <p:spPr>
          <a:xfrm>
            <a:off x="1731500" y="1197325"/>
            <a:ext cx="5477349" cy="39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Thresholding</a:t>
            </a:r>
            <a:endParaRPr/>
          </a:p>
        </p:txBody>
      </p:sp>
      <p:pic>
        <p:nvPicPr>
          <p:cNvPr id="361" name="Google Shape;3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75" y="1526450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Filters</a:t>
            </a:r>
            <a:endParaRPr/>
          </a:p>
        </p:txBody>
      </p:sp>
      <p:sp>
        <p:nvSpPr>
          <p:cNvPr id="367" name="Google Shape;367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latin typeface="Maven Pro"/>
                <a:ea typeface="Maven Pro"/>
                <a:cs typeface="Maven Pro"/>
                <a:sym typeface="Maven Pro"/>
              </a:rPr>
              <a:t>Low-Pass Filters: </a:t>
            </a: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used for bluring images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latin typeface="Maven Pro"/>
                <a:ea typeface="Maven Pro"/>
                <a:cs typeface="Maven Pro"/>
                <a:sym typeface="Maven Pro"/>
              </a:rPr>
              <a:t>High-Pass Filters: </a:t>
            </a:r>
            <a:r>
              <a:rPr lang="en-GB" sz="1800">
                <a:latin typeface="Maven Pro"/>
                <a:ea typeface="Maven Pro"/>
                <a:cs typeface="Maven Pro"/>
                <a:sym typeface="Maven Pro"/>
              </a:rPr>
              <a:t>used for edge detection / feature extraction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25" y="50963"/>
            <a:ext cx="6425551" cy="50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Smooth</a:t>
            </a:r>
            <a:endParaRPr/>
          </a:p>
        </p:txBody>
      </p:sp>
      <p:pic>
        <p:nvPicPr>
          <p:cNvPr id="378" name="Google Shape;3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750" y="1356725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/>
        </p:nvSpPr>
        <p:spPr>
          <a:xfrm>
            <a:off x="203750" y="1816275"/>
            <a:ext cx="31008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For better accuracy, use binary images. So before finding contours, apply threshold or canny edge detection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 OpenCV, finding contours is like finding white object from black background</a:t>
            </a:r>
            <a:endParaRPr/>
          </a:p>
        </p:txBody>
      </p:sp>
      <p:sp>
        <p:nvSpPr>
          <p:cNvPr id="384" name="Google Shape;38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</a:t>
            </a: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100" y="1305625"/>
            <a:ext cx="5437751" cy="37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Contours</a:t>
            </a:r>
            <a:endParaRPr/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575" y="1390675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428275" y="1408875"/>
            <a:ext cx="7030500" cy="30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Getting Started: </a:t>
            </a:r>
            <a:r>
              <a:rPr lang="en-GB" sz="1800"/>
              <a:t>Images and Videos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Formats and Conversions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Thresholds and Image Histograms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High-pass and Low-pass Filters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Blurring Techniques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Contours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 sz="1800"/>
              <a:t>Final Project: </a:t>
            </a:r>
            <a:r>
              <a:rPr lang="en-GB" sz="1800"/>
              <a:t>GrabCut Algorithm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 Algorithm</a:t>
            </a:r>
            <a:endParaRPr/>
          </a:p>
        </p:txBody>
      </p:sp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50" y="1239150"/>
            <a:ext cx="7030500" cy="3823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 Algorithm</a:t>
            </a:r>
            <a:endParaRPr/>
          </a:p>
        </p:txBody>
      </p:sp>
      <p:pic>
        <p:nvPicPr>
          <p:cNvPr id="403" name="Google Shape;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00" y="1368025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GrabCut</a:t>
            </a:r>
            <a:endParaRPr/>
          </a:p>
        </p:txBody>
      </p:sp>
      <p:pic>
        <p:nvPicPr>
          <p:cNvPr id="409" name="Google Shape;4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650" y="1247300"/>
            <a:ext cx="6370827" cy="380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 txBox="1"/>
          <p:nvPr>
            <p:ph type="title"/>
          </p:nvPr>
        </p:nvSpPr>
        <p:spPr>
          <a:xfrm>
            <a:off x="4766775" y="4084175"/>
            <a:ext cx="4309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Tuning In :)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and Videos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75" y="1450750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Models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25" y="1597875"/>
            <a:ext cx="80962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BRG (Open CV default)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404" y="1583550"/>
            <a:ext cx="7756776" cy="33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BRG (Open CV default)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675" y="1298875"/>
            <a:ext cx="7030500" cy="3784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HSV (HUE, SAT, VAL)</a:t>
            </a:r>
            <a:endParaRPr/>
          </a:p>
        </p:txBody>
      </p:sp>
      <p:pic>
        <p:nvPicPr>
          <p:cNvPr id="316" name="Google Shape;316;p19"/>
          <p:cNvPicPr preferRelativeResize="0"/>
          <p:nvPr/>
        </p:nvPicPr>
        <p:blipFill rotWithShape="1">
          <a:blip r:embed="rId3">
            <a:alphaModFix/>
          </a:blip>
          <a:srcRect b="0" l="1955" r="3132" t="2315"/>
          <a:stretch/>
        </p:blipFill>
        <p:spPr>
          <a:xfrm>
            <a:off x="3700775" y="1080800"/>
            <a:ext cx="4933975" cy="40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Tracking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75" y="1469900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Thresholding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00" y="1691800"/>
            <a:ext cx="6527000" cy="29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